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65" d="100"/>
          <a:sy n="65" d="100"/>
        </p:scale>
        <p:origin x="66" y="5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2B65304-5581-4E9B-A2DC-A1ACEED2AB36}" type="datetimeFigureOut">
              <a:rPr lang="fa-IR" smtClean="0"/>
              <a:t>08/03/1437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381FDA0-C8C0-49BA-9531-DC5C53B26801}" type="slidenum">
              <a:rPr lang="fa-IR" smtClean="0"/>
              <a:t>‹#›</a:t>
            </a:fld>
            <a:endParaRPr lang="fa-IR"/>
          </a:p>
        </p:txBody>
      </p:sp>
    </p:spTree>
    <p:extLst>
      <p:ext uri="{BB962C8B-B14F-4D97-AF65-F5344CB8AC3E}">
        <p14:creationId xmlns:p14="http://schemas.microsoft.com/office/powerpoint/2010/main" val="3863926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B65304-5581-4E9B-A2DC-A1ACEED2AB36}" type="datetimeFigureOut">
              <a:rPr lang="fa-IR" smtClean="0"/>
              <a:t>08/03/1437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381FDA0-C8C0-49BA-9531-DC5C53B26801}" type="slidenum">
              <a:rPr lang="fa-IR" smtClean="0"/>
              <a:t>‹#›</a:t>
            </a:fld>
            <a:endParaRPr lang="fa-IR"/>
          </a:p>
        </p:txBody>
      </p:sp>
    </p:spTree>
    <p:extLst>
      <p:ext uri="{BB962C8B-B14F-4D97-AF65-F5344CB8AC3E}">
        <p14:creationId xmlns:p14="http://schemas.microsoft.com/office/powerpoint/2010/main" val="3744060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B65304-5581-4E9B-A2DC-A1ACEED2AB36}" type="datetimeFigureOut">
              <a:rPr lang="fa-IR" smtClean="0"/>
              <a:t>08/03/1437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381FDA0-C8C0-49BA-9531-DC5C53B26801}" type="slidenum">
              <a:rPr lang="fa-IR" smtClean="0"/>
              <a:t>‹#›</a:t>
            </a:fld>
            <a:endParaRPr lang="fa-I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221269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B65304-5581-4E9B-A2DC-A1ACEED2AB36}" type="datetimeFigureOut">
              <a:rPr lang="fa-IR" smtClean="0"/>
              <a:t>08/03/1437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381FDA0-C8C0-49BA-9531-DC5C53B26801}" type="slidenum">
              <a:rPr lang="fa-IR" smtClean="0"/>
              <a:t>‹#›</a:t>
            </a:fld>
            <a:endParaRPr lang="fa-IR"/>
          </a:p>
        </p:txBody>
      </p:sp>
    </p:spTree>
    <p:extLst>
      <p:ext uri="{BB962C8B-B14F-4D97-AF65-F5344CB8AC3E}">
        <p14:creationId xmlns:p14="http://schemas.microsoft.com/office/powerpoint/2010/main" val="31765515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B65304-5581-4E9B-A2DC-A1ACEED2AB36}" type="datetimeFigureOut">
              <a:rPr lang="fa-IR" smtClean="0"/>
              <a:t>08/03/1437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381FDA0-C8C0-49BA-9531-DC5C53B26801}" type="slidenum">
              <a:rPr lang="fa-IR" smtClean="0"/>
              <a:t>‹#›</a:t>
            </a:fld>
            <a:endParaRPr lang="fa-I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970697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B65304-5581-4E9B-A2DC-A1ACEED2AB36}" type="datetimeFigureOut">
              <a:rPr lang="fa-IR" smtClean="0"/>
              <a:t>08/03/1437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381FDA0-C8C0-49BA-9531-DC5C53B26801}" type="slidenum">
              <a:rPr lang="fa-IR" smtClean="0"/>
              <a:t>‹#›</a:t>
            </a:fld>
            <a:endParaRPr lang="fa-IR"/>
          </a:p>
        </p:txBody>
      </p:sp>
    </p:spTree>
    <p:extLst>
      <p:ext uri="{BB962C8B-B14F-4D97-AF65-F5344CB8AC3E}">
        <p14:creationId xmlns:p14="http://schemas.microsoft.com/office/powerpoint/2010/main" val="23133091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B65304-5581-4E9B-A2DC-A1ACEED2AB36}" type="datetimeFigureOut">
              <a:rPr lang="fa-IR" smtClean="0"/>
              <a:t>08/03/1437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381FDA0-C8C0-49BA-9531-DC5C53B26801}" type="slidenum">
              <a:rPr lang="fa-IR" smtClean="0"/>
              <a:t>‹#›</a:t>
            </a:fld>
            <a:endParaRPr lang="fa-IR"/>
          </a:p>
        </p:txBody>
      </p:sp>
    </p:spTree>
    <p:extLst>
      <p:ext uri="{BB962C8B-B14F-4D97-AF65-F5344CB8AC3E}">
        <p14:creationId xmlns:p14="http://schemas.microsoft.com/office/powerpoint/2010/main" val="33401589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B65304-5581-4E9B-A2DC-A1ACEED2AB36}" type="datetimeFigureOut">
              <a:rPr lang="fa-IR" smtClean="0"/>
              <a:t>08/03/1437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381FDA0-C8C0-49BA-9531-DC5C53B26801}" type="slidenum">
              <a:rPr lang="fa-IR" smtClean="0"/>
              <a:t>‹#›</a:t>
            </a:fld>
            <a:endParaRPr lang="fa-IR"/>
          </a:p>
        </p:txBody>
      </p:sp>
    </p:spTree>
    <p:extLst>
      <p:ext uri="{BB962C8B-B14F-4D97-AF65-F5344CB8AC3E}">
        <p14:creationId xmlns:p14="http://schemas.microsoft.com/office/powerpoint/2010/main" val="3912753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B65304-5581-4E9B-A2DC-A1ACEED2AB36}" type="datetimeFigureOut">
              <a:rPr lang="fa-IR" smtClean="0"/>
              <a:t>08/03/1437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381FDA0-C8C0-49BA-9531-DC5C53B26801}" type="slidenum">
              <a:rPr lang="fa-IR" smtClean="0"/>
              <a:t>‹#›</a:t>
            </a:fld>
            <a:endParaRPr lang="fa-IR"/>
          </a:p>
        </p:txBody>
      </p:sp>
    </p:spTree>
    <p:extLst>
      <p:ext uri="{BB962C8B-B14F-4D97-AF65-F5344CB8AC3E}">
        <p14:creationId xmlns:p14="http://schemas.microsoft.com/office/powerpoint/2010/main" val="3490735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B65304-5581-4E9B-A2DC-A1ACEED2AB36}" type="datetimeFigureOut">
              <a:rPr lang="fa-IR" smtClean="0"/>
              <a:t>08/03/1437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381FDA0-C8C0-49BA-9531-DC5C53B26801}" type="slidenum">
              <a:rPr lang="fa-IR" smtClean="0"/>
              <a:t>‹#›</a:t>
            </a:fld>
            <a:endParaRPr lang="fa-IR"/>
          </a:p>
        </p:txBody>
      </p:sp>
    </p:spTree>
    <p:extLst>
      <p:ext uri="{BB962C8B-B14F-4D97-AF65-F5344CB8AC3E}">
        <p14:creationId xmlns:p14="http://schemas.microsoft.com/office/powerpoint/2010/main" val="3264652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2B65304-5581-4E9B-A2DC-A1ACEED2AB36}" type="datetimeFigureOut">
              <a:rPr lang="fa-IR" smtClean="0"/>
              <a:t>08/03/1437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381FDA0-C8C0-49BA-9531-DC5C53B26801}" type="slidenum">
              <a:rPr lang="fa-IR" smtClean="0"/>
              <a:t>‹#›</a:t>
            </a:fld>
            <a:endParaRPr lang="fa-IR"/>
          </a:p>
        </p:txBody>
      </p:sp>
    </p:spTree>
    <p:extLst>
      <p:ext uri="{BB962C8B-B14F-4D97-AF65-F5344CB8AC3E}">
        <p14:creationId xmlns:p14="http://schemas.microsoft.com/office/powerpoint/2010/main" val="410005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2B65304-5581-4E9B-A2DC-A1ACEED2AB36}" type="datetimeFigureOut">
              <a:rPr lang="fa-IR" smtClean="0"/>
              <a:t>08/03/1437</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8381FDA0-C8C0-49BA-9531-DC5C53B26801}" type="slidenum">
              <a:rPr lang="fa-IR" smtClean="0"/>
              <a:t>‹#›</a:t>
            </a:fld>
            <a:endParaRPr lang="fa-IR"/>
          </a:p>
        </p:txBody>
      </p:sp>
    </p:spTree>
    <p:extLst>
      <p:ext uri="{BB962C8B-B14F-4D97-AF65-F5344CB8AC3E}">
        <p14:creationId xmlns:p14="http://schemas.microsoft.com/office/powerpoint/2010/main" val="1805481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2B65304-5581-4E9B-A2DC-A1ACEED2AB36}" type="datetimeFigureOut">
              <a:rPr lang="fa-IR" smtClean="0"/>
              <a:t>08/03/1437</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8381FDA0-C8C0-49BA-9531-DC5C53B26801}" type="slidenum">
              <a:rPr lang="fa-IR" smtClean="0"/>
              <a:t>‹#›</a:t>
            </a:fld>
            <a:endParaRPr lang="fa-IR"/>
          </a:p>
        </p:txBody>
      </p:sp>
    </p:spTree>
    <p:extLst>
      <p:ext uri="{BB962C8B-B14F-4D97-AF65-F5344CB8AC3E}">
        <p14:creationId xmlns:p14="http://schemas.microsoft.com/office/powerpoint/2010/main" val="2533677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65304-5581-4E9B-A2DC-A1ACEED2AB36}" type="datetimeFigureOut">
              <a:rPr lang="fa-IR" smtClean="0"/>
              <a:t>08/03/1437</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8381FDA0-C8C0-49BA-9531-DC5C53B26801}" type="slidenum">
              <a:rPr lang="fa-IR" smtClean="0"/>
              <a:t>‹#›</a:t>
            </a:fld>
            <a:endParaRPr lang="fa-IR"/>
          </a:p>
        </p:txBody>
      </p:sp>
    </p:spTree>
    <p:extLst>
      <p:ext uri="{BB962C8B-B14F-4D97-AF65-F5344CB8AC3E}">
        <p14:creationId xmlns:p14="http://schemas.microsoft.com/office/powerpoint/2010/main" val="262203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B65304-5581-4E9B-A2DC-A1ACEED2AB36}" type="datetimeFigureOut">
              <a:rPr lang="fa-IR" smtClean="0"/>
              <a:t>08/03/1437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381FDA0-C8C0-49BA-9531-DC5C53B26801}" type="slidenum">
              <a:rPr lang="fa-IR" smtClean="0"/>
              <a:t>‹#›</a:t>
            </a:fld>
            <a:endParaRPr lang="fa-IR"/>
          </a:p>
        </p:txBody>
      </p:sp>
    </p:spTree>
    <p:extLst>
      <p:ext uri="{BB962C8B-B14F-4D97-AF65-F5344CB8AC3E}">
        <p14:creationId xmlns:p14="http://schemas.microsoft.com/office/powerpoint/2010/main" val="3379095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B65304-5581-4E9B-A2DC-A1ACEED2AB36}" type="datetimeFigureOut">
              <a:rPr lang="fa-IR" smtClean="0"/>
              <a:t>08/03/1437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381FDA0-C8C0-49BA-9531-DC5C53B26801}" type="slidenum">
              <a:rPr lang="fa-IR" smtClean="0"/>
              <a:t>‹#›</a:t>
            </a:fld>
            <a:endParaRPr lang="fa-IR"/>
          </a:p>
        </p:txBody>
      </p:sp>
    </p:spTree>
    <p:extLst>
      <p:ext uri="{BB962C8B-B14F-4D97-AF65-F5344CB8AC3E}">
        <p14:creationId xmlns:p14="http://schemas.microsoft.com/office/powerpoint/2010/main" val="604685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2B65304-5581-4E9B-A2DC-A1ACEED2AB36}" type="datetimeFigureOut">
              <a:rPr lang="fa-IR" smtClean="0"/>
              <a:t>08/03/1437</a:t>
            </a:fld>
            <a:endParaRPr lang="fa-I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381FDA0-C8C0-49BA-9531-DC5C53B26801}" type="slidenum">
              <a:rPr lang="fa-IR" smtClean="0"/>
              <a:t>‹#›</a:t>
            </a:fld>
            <a:endParaRPr lang="fa-IR"/>
          </a:p>
        </p:txBody>
      </p:sp>
    </p:spTree>
    <p:extLst>
      <p:ext uri="{BB962C8B-B14F-4D97-AF65-F5344CB8AC3E}">
        <p14:creationId xmlns:p14="http://schemas.microsoft.com/office/powerpoint/2010/main" val="25633719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6118" y="2191309"/>
            <a:ext cx="9144000" cy="2387600"/>
          </a:xfrm>
        </p:spPr>
        <p:txBody>
          <a:bodyPr>
            <a:normAutofit fontScale="90000"/>
          </a:bodyPr>
          <a:lstStyle/>
          <a:p>
            <a:pPr algn="ctr"/>
            <a:r>
              <a:rPr lang="fa-IR" sz="16600" dirty="0" smtClean="0">
                <a:solidFill>
                  <a:srgbClr val="FF0000"/>
                </a:solidFill>
                <a:cs typeface="B Nazanin" panose="00000400000000000000" pitchFamily="2" charset="-78"/>
              </a:rPr>
              <a:t>به نام خدا</a:t>
            </a:r>
            <a:endParaRPr lang="fa-IR" sz="16600" dirty="0">
              <a:solidFill>
                <a:srgbClr val="FF0000"/>
              </a:solidFill>
              <a:cs typeface="B Nazanin" panose="00000400000000000000" pitchFamily="2" charset="-78"/>
            </a:endParaRPr>
          </a:p>
        </p:txBody>
      </p:sp>
    </p:spTree>
    <p:extLst>
      <p:ext uri="{BB962C8B-B14F-4D97-AF65-F5344CB8AC3E}">
        <p14:creationId xmlns:p14="http://schemas.microsoft.com/office/powerpoint/2010/main" val="4150595476"/>
      </p:ext>
    </p:extLst>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3690" y="1186757"/>
            <a:ext cx="9144000" cy="4763282"/>
          </a:xfrm>
        </p:spPr>
        <p:txBody>
          <a:bodyPr>
            <a:normAutofit fontScale="90000"/>
          </a:bodyPr>
          <a:lstStyle/>
          <a:p>
            <a:pPr algn="just"/>
            <a:r>
              <a:rPr lang="fa-IR" sz="2700" dirty="0" smtClean="0">
                <a:solidFill>
                  <a:schemeClr val="tx1">
                    <a:lumMod val="95000"/>
                    <a:lumOff val="5000"/>
                  </a:schemeClr>
                </a:solidFill>
                <a:cs typeface="B Nazanin" panose="00000400000000000000" pitchFamily="2" charset="-78"/>
              </a:rPr>
              <a:t>14- در موقع خرید و حمل مواد غذایی، اقلامی مثل نان را كه قابل شستشو و پختن مجدد نیستند را در كنار میوه و سبزیجات نشسته وگوشت خام قرار ندهید.</a:t>
            </a:r>
            <a:br>
              <a:rPr lang="fa-IR" sz="2700" dirty="0" smtClean="0">
                <a:solidFill>
                  <a:schemeClr val="tx1">
                    <a:lumMod val="95000"/>
                    <a:lumOff val="5000"/>
                  </a:schemeClr>
                </a:solidFill>
                <a:cs typeface="B Nazanin" panose="00000400000000000000" pitchFamily="2" charset="-78"/>
              </a:rPr>
            </a:br>
            <a:r>
              <a:rPr lang="fa-IR" sz="2700" dirty="0" smtClean="0">
                <a:solidFill>
                  <a:schemeClr val="tx1">
                    <a:lumMod val="95000"/>
                    <a:lumOff val="5000"/>
                  </a:schemeClr>
                </a:solidFill>
                <a:cs typeface="B Nazanin" panose="00000400000000000000" pitchFamily="2" charset="-78"/>
              </a:rPr>
              <a:t> </a:t>
            </a:r>
            <a:br>
              <a:rPr lang="fa-IR" sz="2700" dirty="0" smtClean="0">
                <a:solidFill>
                  <a:schemeClr val="tx1">
                    <a:lumMod val="95000"/>
                    <a:lumOff val="5000"/>
                  </a:schemeClr>
                </a:solidFill>
                <a:cs typeface="B Nazanin" panose="00000400000000000000" pitchFamily="2" charset="-78"/>
              </a:rPr>
            </a:br>
            <a:r>
              <a:rPr lang="fa-IR" sz="2700" dirty="0" smtClean="0">
                <a:solidFill>
                  <a:schemeClr val="tx1">
                    <a:lumMod val="95000"/>
                    <a:lumOff val="5000"/>
                  </a:schemeClr>
                </a:solidFill>
                <a:cs typeface="B Nazanin" panose="00000400000000000000" pitchFamily="2" charset="-78"/>
              </a:rPr>
              <a:t>15- براي تهيه يخ خوراكي از آب جوشيده سرد شده استفاده شود در صورتي كه از يخ به عنوان يك منبع سرد كننده براي نگهداري مواد غذايي استفاده يا آب سرد استفاده مي‌شود، بايستي آنها را در پوشش مناسب قرار داد</a:t>
            </a:r>
            <a:br>
              <a:rPr lang="fa-IR" sz="2700" dirty="0" smtClean="0">
                <a:solidFill>
                  <a:schemeClr val="tx1">
                    <a:lumMod val="95000"/>
                    <a:lumOff val="5000"/>
                  </a:schemeClr>
                </a:solidFill>
                <a:cs typeface="B Nazanin" panose="00000400000000000000" pitchFamily="2" charset="-78"/>
              </a:rPr>
            </a:br>
            <a:r>
              <a:rPr lang="fa-IR" sz="2700" dirty="0" smtClean="0">
                <a:solidFill>
                  <a:schemeClr val="tx1">
                    <a:lumMod val="95000"/>
                    <a:lumOff val="5000"/>
                  </a:schemeClr>
                </a:solidFill>
                <a:cs typeface="B Nazanin" panose="00000400000000000000" pitchFamily="2" charset="-78"/>
              </a:rPr>
              <a:t> </a:t>
            </a:r>
            <a:br>
              <a:rPr lang="fa-IR" sz="2700" dirty="0" smtClean="0">
                <a:solidFill>
                  <a:schemeClr val="tx1">
                    <a:lumMod val="95000"/>
                    <a:lumOff val="5000"/>
                  </a:schemeClr>
                </a:solidFill>
                <a:cs typeface="B Nazanin" panose="00000400000000000000" pitchFamily="2" charset="-78"/>
              </a:rPr>
            </a:br>
            <a:r>
              <a:rPr lang="fa-IR" sz="2700" dirty="0" smtClean="0">
                <a:solidFill>
                  <a:schemeClr val="tx1">
                    <a:lumMod val="95000"/>
                    <a:lumOff val="5000"/>
                  </a:schemeClr>
                </a:solidFill>
                <a:cs typeface="B Nazanin" panose="00000400000000000000" pitchFamily="2" charset="-78"/>
              </a:rPr>
              <a:t>16- غذاهاي پخته شده مانند كوكو و .... را قبل از مصرف بايستي به حرارت داغ رساند و خورشتها را قبل از مصرف جوشاند.</a:t>
            </a:r>
            <a:br>
              <a:rPr lang="fa-IR" sz="2700" dirty="0" smtClean="0">
                <a:solidFill>
                  <a:schemeClr val="tx1">
                    <a:lumMod val="95000"/>
                    <a:lumOff val="5000"/>
                  </a:schemeClr>
                </a:solidFill>
                <a:cs typeface="B Nazanin" panose="00000400000000000000" pitchFamily="2" charset="-78"/>
              </a:rPr>
            </a:br>
            <a:r>
              <a:rPr lang="fa-IR" sz="2700" dirty="0" smtClean="0">
                <a:solidFill>
                  <a:schemeClr val="tx1">
                    <a:lumMod val="95000"/>
                    <a:lumOff val="5000"/>
                  </a:schemeClr>
                </a:solidFill>
                <a:cs typeface="B Nazanin" panose="00000400000000000000" pitchFamily="2" charset="-78"/>
              </a:rPr>
              <a:t> </a:t>
            </a:r>
            <a:br>
              <a:rPr lang="fa-IR" sz="2700" dirty="0" smtClean="0">
                <a:solidFill>
                  <a:schemeClr val="tx1">
                    <a:lumMod val="95000"/>
                    <a:lumOff val="5000"/>
                  </a:schemeClr>
                </a:solidFill>
                <a:cs typeface="B Nazanin" panose="00000400000000000000" pitchFamily="2" charset="-78"/>
              </a:rPr>
            </a:br>
            <a:r>
              <a:rPr lang="fa-IR" sz="2700" dirty="0" smtClean="0">
                <a:solidFill>
                  <a:schemeClr val="tx1">
                    <a:lumMod val="95000"/>
                    <a:lumOff val="5000"/>
                  </a:schemeClr>
                </a:solidFill>
                <a:cs typeface="B Nazanin" panose="00000400000000000000" pitchFamily="2" charset="-78"/>
              </a:rPr>
              <a:t>17- در مسافرت‌ها حتما از ليوان شخصي، آب جوشيده و ميوه‌هاي قابل پوست كندن استفاده شود</a:t>
            </a:r>
            <a:br>
              <a:rPr lang="fa-IR" sz="2700" dirty="0" smtClean="0">
                <a:solidFill>
                  <a:schemeClr val="tx1">
                    <a:lumMod val="95000"/>
                    <a:lumOff val="5000"/>
                  </a:schemeClr>
                </a:solidFill>
                <a:cs typeface="B Nazanin" panose="00000400000000000000" pitchFamily="2" charset="-78"/>
              </a:rPr>
            </a:br>
            <a:r>
              <a:rPr lang="fa-IR" sz="2700" dirty="0" smtClean="0">
                <a:solidFill>
                  <a:schemeClr val="tx1">
                    <a:lumMod val="95000"/>
                    <a:lumOff val="5000"/>
                  </a:schemeClr>
                </a:solidFill>
                <a:cs typeface="B Nazanin" panose="00000400000000000000" pitchFamily="2" charset="-78"/>
              </a:rPr>
              <a:t> </a:t>
            </a:r>
            <a:r>
              <a:rPr lang="fa-IR" sz="2400" dirty="0" smtClean="0">
                <a:solidFill>
                  <a:schemeClr val="tx1">
                    <a:lumMod val="95000"/>
                    <a:lumOff val="5000"/>
                  </a:schemeClr>
                </a:solidFill>
                <a:cs typeface="B Nazanin" panose="00000400000000000000" pitchFamily="2" charset="-78"/>
              </a:rPr>
              <a:t/>
            </a:r>
            <a:br>
              <a:rPr lang="fa-IR" sz="2400" dirty="0" smtClean="0">
                <a:solidFill>
                  <a:schemeClr val="tx1">
                    <a:lumMod val="95000"/>
                    <a:lumOff val="5000"/>
                  </a:schemeClr>
                </a:solidFill>
                <a:cs typeface="B Nazanin" panose="00000400000000000000" pitchFamily="2" charset="-78"/>
              </a:rPr>
            </a:br>
            <a:endParaRPr lang="fa-IR" sz="24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24537275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12007" r="12007"/>
          <a:stretch>
            <a:fillRect/>
          </a:stretch>
        </p:blipFill>
        <p:spPr>
          <a:xfrm>
            <a:off x="5183187" y="386366"/>
            <a:ext cx="6446435" cy="6014434"/>
          </a:xfrm>
        </p:spPr>
      </p:pic>
      <p:sp>
        <p:nvSpPr>
          <p:cNvPr id="4" name="Text Placeholder 3"/>
          <p:cNvSpPr>
            <a:spLocks noGrp="1"/>
          </p:cNvSpPr>
          <p:nvPr>
            <p:ph type="body" sz="half" idx="2"/>
          </p:nvPr>
        </p:nvSpPr>
        <p:spPr>
          <a:xfrm>
            <a:off x="839788" y="987425"/>
            <a:ext cx="3932237" cy="4881563"/>
          </a:xfrm>
        </p:spPr>
        <p:txBody>
          <a:bodyPr/>
          <a:lstStyle/>
          <a:p>
            <a:r>
              <a:rPr lang="fa-IR" dirty="0" smtClean="0"/>
              <a:t> </a:t>
            </a:r>
          </a:p>
          <a:p>
            <a:pPr algn="just"/>
            <a:r>
              <a:rPr lang="fa-IR" sz="2400" dirty="0" smtClean="0">
                <a:solidFill>
                  <a:schemeClr val="tx1">
                    <a:lumMod val="95000"/>
                    <a:lumOff val="5000"/>
                  </a:schemeClr>
                </a:solidFill>
                <a:cs typeface="B Nazanin" panose="00000400000000000000" pitchFamily="2" charset="-78"/>
              </a:rPr>
              <a:t>18- برنج پخته در فضاي اتاق سريع آلوده مي‌شود بايد برنج را در يخچال نگهداري كرد.</a:t>
            </a:r>
          </a:p>
          <a:p>
            <a:pPr algn="just"/>
            <a:r>
              <a:rPr lang="fa-IR" sz="2400" dirty="0" smtClean="0">
                <a:solidFill>
                  <a:schemeClr val="tx1">
                    <a:lumMod val="95000"/>
                    <a:lumOff val="5000"/>
                  </a:schemeClr>
                </a:solidFill>
                <a:cs typeface="B Nazanin" panose="00000400000000000000" pitchFamily="2" charset="-78"/>
              </a:rPr>
              <a:t> </a:t>
            </a:r>
          </a:p>
          <a:p>
            <a:pPr algn="just"/>
            <a:r>
              <a:rPr lang="fa-IR" sz="2400" dirty="0" smtClean="0">
                <a:solidFill>
                  <a:schemeClr val="tx1">
                    <a:lumMod val="95000"/>
                    <a:lumOff val="5000"/>
                  </a:schemeClr>
                </a:solidFill>
                <a:cs typeface="B Nazanin" panose="00000400000000000000" pitchFamily="2" charset="-78"/>
              </a:rPr>
              <a:t>19- در هنگام بروز بيماري وبا حتي الامكان از دست دادن پرهيز شود.</a:t>
            </a:r>
          </a:p>
          <a:p>
            <a:pPr algn="just"/>
            <a:r>
              <a:rPr lang="fa-IR" sz="2400" dirty="0" smtClean="0">
                <a:solidFill>
                  <a:schemeClr val="tx1">
                    <a:lumMod val="95000"/>
                    <a:lumOff val="5000"/>
                  </a:schemeClr>
                </a:solidFill>
                <a:cs typeface="B Nazanin" panose="00000400000000000000" pitchFamily="2" charset="-78"/>
              </a:rPr>
              <a:t> </a:t>
            </a:r>
          </a:p>
          <a:p>
            <a:pPr algn="just"/>
            <a:r>
              <a:rPr lang="fa-IR" sz="2400" dirty="0" smtClean="0">
                <a:solidFill>
                  <a:schemeClr val="tx1">
                    <a:lumMod val="95000"/>
                    <a:lumOff val="5000"/>
                  </a:schemeClr>
                </a:solidFill>
                <a:cs typeface="B Nazanin" panose="00000400000000000000" pitchFamily="2" charset="-78"/>
              </a:rPr>
              <a:t>20- از تماس با مواد دفعي و استفراغ و لوازم آلوده بيمار خودداري شود.</a:t>
            </a:r>
          </a:p>
          <a:p>
            <a:endParaRPr lang="fa-IR" dirty="0"/>
          </a:p>
        </p:txBody>
      </p:sp>
    </p:spTree>
    <p:extLst>
      <p:ext uri="{BB962C8B-B14F-4D97-AF65-F5344CB8AC3E}">
        <p14:creationId xmlns:p14="http://schemas.microsoft.com/office/powerpoint/2010/main" val="1858531729"/>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12" name="Rectangle 11"/>
          <p:cNvSpPr/>
          <p:nvPr/>
        </p:nvSpPr>
        <p:spPr>
          <a:xfrm>
            <a:off x="412125" y="6039050"/>
            <a:ext cx="3734872" cy="646331"/>
          </a:xfrm>
          <a:prstGeom prst="rect">
            <a:avLst/>
          </a:prstGeom>
        </p:spPr>
        <p:txBody>
          <a:bodyPr wrap="square">
            <a:spAutoFit/>
          </a:bodyPr>
          <a:lstStyle/>
          <a:p>
            <a:r>
              <a:rPr lang="fa-IR" sz="3600" dirty="0">
                <a:solidFill>
                  <a:schemeClr val="bg1"/>
                </a:solidFill>
              </a:rPr>
              <a:t>باتشکرازتوجه شما</a:t>
            </a:r>
          </a:p>
        </p:txBody>
      </p:sp>
    </p:spTree>
    <p:extLst>
      <p:ext uri="{BB962C8B-B14F-4D97-AF65-F5344CB8AC3E}">
        <p14:creationId xmlns:p14="http://schemas.microsoft.com/office/powerpoint/2010/main" val="3784397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8918"/>
            <a:ext cx="7766936" cy="1646302"/>
          </a:xfrm>
        </p:spPr>
        <p:txBody>
          <a:bodyPr>
            <a:normAutofit/>
          </a:bodyPr>
          <a:lstStyle/>
          <a:p>
            <a:r>
              <a:rPr lang="fa-IR" sz="9600" dirty="0" smtClean="0">
                <a:solidFill>
                  <a:srgbClr val="FF0000"/>
                </a:solidFill>
                <a:cs typeface="B Nazanin" panose="00000400000000000000" pitchFamily="2" charset="-78"/>
              </a:rPr>
              <a:t>*موضوع *</a:t>
            </a:r>
            <a:endParaRPr lang="fa-IR" sz="9600" dirty="0">
              <a:solidFill>
                <a:srgbClr val="FF0000"/>
              </a:solidFill>
              <a:cs typeface="B Nazanin" panose="00000400000000000000" pitchFamily="2" charset="-78"/>
            </a:endParaRPr>
          </a:p>
        </p:txBody>
      </p:sp>
      <p:sp>
        <p:nvSpPr>
          <p:cNvPr id="3" name="Subtitle 2"/>
          <p:cNvSpPr>
            <a:spLocks noGrp="1"/>
          </p:cNvSpPr>
          <p:nvPr>
            <p:ph type="subTitle" idx="1"/>
          </p:nvPr>
        </p:nvSpPr>
        <p:spPr>
          <a:xfrm>
            <a:off x="3451537" y="3149354"/>
            <a:ext cx="3439635" cy="1655762"/>
          </a:xfrm>
        </p:spPr>
        <p:txBody>
          <a:bodyPr>
            <a:normAutofit/>
          </a:bodyPr>
          <a:lstStyle/>
          <a:p>
            <a:r>
              <a:rPr lang="fa-IR" sz="4000" dirty="0" smtClean="0">
                <a:solidFill>
                  <a:schemeClr val="tx1">
                    <a:lumMod val="95000"/>
                    <a:lumOff val="5000"/>
                  </a:schemeClr>
                </a:solidFill>
                <a:cs typeface="B Nazanin" panose="00000400000000000000" pitchFamily="2" charset="-78"/>
              </a:rPr>
              <a:t>بیماری وبا</a:t>
            </a:r>
            <a:endParaRPr lang="fa-IR" sz="40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29330848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187326"/>
            <a:ext cx="3932237" cy="817226"/>
          </a:xfrm>
        </p:spPr>
        <p:txBody>
          <a:bodyPr>
            <a:normAutofit/>
          </a:bodyPr>
          <a:lstStyle/>
          <a:p>
            <a:pPr algn="r"/>
            <a:r>
              <a:rPr lang="fa-IR" sz="3200" dirty="0" smtClean="0">
                <a:solidFill>
                  <a:srgbClr val="FF0000"/>
                </a:solidFill>
                <a:cs typeface="B Nazanin" panose="00000400000000000000" pitchFamily="2" charset="-78"/>
              </a:rPr>
              <a:t>*تعریف بیماری:</a:t>
            </a:r>
            <a:endParaRPr lang="fa-IR" sz="3200" dirty="0">
              <a:solidFill>
                <a:srgbClr val="FF0000"/>
              </a:solidFill>
              <a:cs typeface="B Nazanin" panose="00000400000000000000" pitchFamily="2" charset="-78"/>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22761" y="1004553"/>
            <a:ext cx="6181859" cy="4864436"/>
          </a:xfrm>
        </p:spPr>
      </p:pic>
      <p:sp>
        <p:nvSpPr>
          <p:cNvPr id="4" name="Text Placeholder 3"/>
          <p:cNvSpPr>
            <a:spLocks noGrp="1"/>
          </p:cNvSpPr>
          <p:nvPr>
            <p:ph type="body" sz="half" idx="2"/>
          </p:nvPr>
        </p:nvSpPr>
        <p:spPr>
          <a:xfrm>
            <a:off x="839787" y="1184857"/>
            <a:ext cx="3932237" cy="4349281"/>
          </a:xfrm>
        </p:spPr>
        <p:txBody>
          <a:bodyPr>
            <a:noAutofit/>
          </a:bodyPr>
          <a:lstStyle/>
          <a:p>
            <a:pPr algn="just"/>
            <a:r>
              <a:rPr lang="fa-IR" sz="2400" dirty="0" smtClean="0">
                <a:solidFill>
                  <a:schemeClr val="tx1">
                    <a:lumMod val="95000"/>
                    <a:lumOff val="5000"/>
                  </a:schemeClr>
                </a:solidFill>
                <a:cs typeface="B Nazanin" panose="00000400000000000000" pitchFamily="2" charset="-78"/>
              </a:rPr>
              <a:t>وبا یکی از بیماریهای واگیر عفونی است که فقط در انسان ایجاد بیماری می‌کند. عامل بیماری زایی وبا یک باکتری به نام ویبریو کلرا است و سمي كه اين ميكروب در روده باريك انسان ترشح مي كند، باعث ايجاد بيماري در انسان مي‌شود.. این بیماری چون اولین بار در منطقه‌ای به نام التور در آفریقا پیدا شد، به این نام مشهور می‌باشد. عامل بیماری مدت زیادی در آب زنده می‌ماند و در مناطقی که سطح آبهای زیر زمینی آن بالا است، بیشتر شایع است و بیشتر عامل بیماریزا از طریق مدفوع و فاضلاب قابل انتقال است.</a:t>
            </a:r>
            <a:endParaRPr lang="fa-IR" sz="24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71928601"/>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7" y="727656"/>
            <a:ext cx="3932237" cy="804930"/>
          </a:xfrm>
        </p:spPr>
        <p:txBody>
          <a:bodyPr>
            <a:normAutofit/>
          </a:bodyPr>
          <a:lstStyle/>
          <a:p>
            <a:pPr algn="r" rtl="0"/>
            <a:r>
              <a:rPr lang="fa-IR" sz="3200" dirty="0" smtClean="0">
                <a:solidFill>
                  <a:srgbClr val="FF0000"/>
                </a:solidFill>
                <a:cs typeface="B Nazanin" panose="00000400000000000000" pitchFamily="2" charset="-78"/>
              </a:rPr>
              <a:t>*علائم بیماری وبا:</a:t>
            </a:r>
            <a:endParaRPr lang="fa-IR" sz="3200" dirty="0">
              <a:solidFill>
                <a:srgbClr val="FF0000"/>
              </a:solidFill>
              <a:cs typeface="B Nazanin" panose="00000400000000000000" pitchFamily="2" charset="-78"/>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97003" y="837128"/>
            <a:ext cx="6053070" cy="5422004"/>
          </a:xfrm>
        </p:spPr>
      </p:pic>
      <p:sp>
        <p:nvSpPr>
          <p:cNvPr id="5" name="Rectangle 4"/>
          <p:cNvSpPr/>
          <p:nvPr/>
        </p:nvSpPr>
        <p:spPr>
          <a:xfrm>
            <a:off x="839787" y="1803210"/>
            <a:ext cx="3932237" cy="4044056"/>
          </a:xfrm>
          <a:prstGeom prst="rect">
            <a:avLst/>
          </a:prstGeom>
        </p:spPr>
        <p:txBody>
          <a:bodyPr wrap="square">
            <a:spAutoFit/>
          </a:bodyPr>
          <a:lstStyle/>
          <a:p>
            <a:pPr algn="just">
              <a:lnSpc>
                <a:spcPct val="107000"/>
              </a:lnSpc>
              <a:spcAft>
                <a:spcPts val="800"/>
              </a:spcAft>
            </a:pPr>
            <a:r>
              <a:rPr lang="fa-IR" sz="2400" dirty="0">
                <a:solidFill>
                  <a:schemeClr val="tx1">
                    <a:lumMod val="95000"/>
                    <a:lumOff val="5000"/>
                  </a:schemeClr>
                </a:solidFill>
                <a:latin typeface="Calibri" panose="020F0502020204030204" pitchFamily="34" charset="0"/>
                <a:ea typeface="Calibri" panose="020F0502020204030204" pitchFamily="34" charset="0"/>
                <a:cs typeface="B Nazanin" panose="00000400000000000000" pitchFamily="2" charset="-78"/>
              </a:rPr>
              <a:t>شخص مبتلا به وبا، اسهال خفيف بدون درد و بدون تب دارد كه كم كم شديد مي‌شود، اسهال شخص مبتلا به وبا آبكي و به شكل لعاب برنج است. بيماري وبا گاهي همراه استفراغ و گاهي بدون استفراغ است كه به سرعت و در ظرف سه الي چهار ساعت موجب كم آبي شديد بدن شده و در صورتي كه سريعا آب و املاح بدن جبران نشود، سبب مرگ فرد مبتلا </a:t>
            </a:r>
            <a:r>
              <a:rPr lang="fa-IR" sz="2400" dirty="0" smtClean="0">
                <a:solidFill>
                  <a:schemeClr val="tx1">
                    <a:lumMod val="95000"/>
                    <a:lumOff val="5000"/>
                  </a:schemeClr>
                </a:solidFill>
                <a:latin typeface="Calibri" panose="020F0502020204030204" pitchFamily="34" charset="0"/>
                <a:ea typeface="Calibri" panose="020F0502020204030204" pitchFamily="34" charset="0"/>
                <a:cs typeface="B Nazanin" panose="00000400000000000000" pitchFamily="2" charset="-78"/>
              </a:rPr>
              <a:t>مي‌شود.</a:t>
            </a:r>
            <a:endParaRPr lang="en-US" sz="2400" dirty="0">
              <a:solidFill>
                <a:schemeClr val="tx1">
                  <a:lumMod val="95000"/>
                  <a:lumOff val="5000"/>
                </a:schemeClr>
              </a:solidFill>
              <a:effectLst/>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932807401"/>
      </p:ext>
    </p:extLst>
  </p:cSld>
  <p:clrMapOvr>
    <a:masterClrMapping/>
  </p:clrMapOvr>
  <p:transition spd="med">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187325"/>
            <a:ext cx="3932237" cy="1600200"/>
          </a:xfrm>
        </p:spPr>
        <p:txBody>
          <a:bodyPr>
            <a:normAutofit/>
          </a:bodyPr>
          <a:lstStyle/>
          <a:p>
            <a:pPr algn="r"/>
            <a:r>
              <a:rPr lang="fa-IR" sz="3200" dirty="0" smtClean="0">
                <a:solidFill>
                  <a:srgbClr val="FF0000"/>
                </a:solidFill>
                <a:cs typeface="B Nazanin" panose="00000400000000000000" pitchFamily="2" charset="-78"/>
              </a:rPr>
              <a:t>*دوره واگیری:</a:t>
            </a:r>
            <a:endParaRPr lang="fa-IR" sz="3200" dirty="0">
              <a:solidFill>
                <a:srgbClr val="FF0000"/>
              </a:solidFill>
              <a:cs typeface="B Nazanin" panose="00000400000000000000" pitchFamily="2" charset="-78"/>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67459" y="682580"/>
            <a:ext cx="6207617" cy="5718220"/>
          </a:xfrm>
        </p:spPr>
      </p:pic>
      <p:sp>
        <p:nvSpPr>
          <p:cNvPr id="4" name="Text Placeholder 3"/>
          <p:cNvSpPr>
            <a:spLocks noGrp="1"/>
          </p:cNvSpPr>
          <p:nvPr>
            <p:ph type="body" sz="half" idx="2"/>
          </p:nvPr>
        </p:nvSpPr>
        <p:spPr>
          <a:xfrm>
            <a:off x="917497" y="2241137"/>
            <a:ext cx="3854528" cy="2584449"/>
          </a:xfrm>
        </p:spPr>
        <p:txBody>
          <a:bodyPr>
            <a:noAutofit/>
          </a:bodyPr>
          <a:lstStyle/>
          <a:p>
            <a:pPr algn="just"/>
            <a:r>
              <a:rPr lang="fa-IR" sz="2400" dirty="0" smtClean="0">
                <a:solidFill>
                  <a:schemeClr val="tx1">
                    <a:lumMod val="95000"/>
                    <a:lumOff val="5000"/>
                  </a:schemeClr>
                </a:solidFill>
                <a:cs typeface="B Nazanin" panose="00000400000000000000" pitchFamily="2" charset="-78"/>
              </a:rPr>
              <a:t>   دوره پنهان بيماري وبا از لحظه ورود ميكروب به بدن تا بروز بيماري از چند ساعت تا پنج روز مي‌باشد ولي به طور معمول در يكي دو روز بيماري وبا آشكار مي‌شود. به محض شروع اسهال شديد بايستي مايعات فراوان و ‪ </a:t>
            </a:r>
            <a:r>
              <a:rPr lang="en-US" sz="2400" dirty="0" smtClean="0">
                <a:solidFill>
                  <a:schemeClr val="tx1">
                    <a:lumMod val="95000"/>
                    <a:lumOff val="5000"/>
                  </a:schemeClr>
                </a:solidFill>
                <a:cs typeface="B Nazanin" panose="00000400000000000000" pitchFamily="2" charset="-78"/>
              </a:rPr>
              <a:t>ORS</a:t>
            </a:r>
            <a:r>
              <a:rPr lang="fa-IR" sz="2400" dirty="0" smtClean="0">
                <a:solidFill>
                  <a:schemeClr val="tx1">
                    <a:lumMod val="95000"/>
                    <a:lumOff val="5000"/>
                  </a:schemeClr>
                </a:solidFill>
                <a:cs typeface="B Nazanin" panose="00000400000000000000" pitchFamily="2" charset="-78"/>
              </a:rPr>
              <a:t>مورد استفاده قرار گيرد و سريعا به نزديكترين مركز بهداشتي درماني يا خانه بهداشت مراجعه شود.‬</a:t>
            </a:r>
            <a:endParaRPr lang="fa-IR" sz="24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11761941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241548"/>
            <a:ext cx="8659880" cy="685732"/>
          </a:xfrm>
        </p:spPr>
        <p:txBody>
          <a:bodyPr>
            <a:normAutofit/>
          </a:bodyPr>
          <a:lstStyle/>
          <a:p>
            <a:pPr algn="r"/>
            <a:r>
              <a:rPr lang="fa-IR" sz="3200" dirty="0" smtClean="0">
                <a:solidFill>
                  <a:srgbClr val="FF0000"/>
                </a:solidFill>
                <a:cs typeface="B Nazanin" panose="00000400000000000000" pitchFamily="2" charset="-78"/>
              </a:rPr>
              <a:t>*راههای انتقال وبا:</a:t>
            </a:r>
            <a:endParaRPr lang="fa-IR" sz="3200" dirty="0">
              <a:solidFill>
                <a:srgbClr val="FF0000"/>
              </a:solidFill>
              <a:cs typeface="B Nazanin" panose="00000400000000000000" pitchFamily="2" charset="-78"/>
            </a:endParaRPr>
          </a:p>
        </p:txBody>
      </p:sp>
      <p:sp>
        <p:nvSpPr>
          <p:cNvPr id="3" name="Text Placeholder 2"/>
          <p:cNvSpPr>
            <a:spLocks noGrp="1"/>
          </p:cNvSpPr>
          <p:nvPr>
            <p:ph type="body" idx="1"/>
          </p:nvPr>
        </p:nvSpPr>
        <p:spPr>
          <a:xfrm>
            <a:off x="336014" y="1081826"/>
            <a:ext cx="9439052" cy="4997002"/>
          </a:xfrm>
        </p:spPr>
        <p:txBody>
          <a:bodyPr>
            <a:normAutofit/>
          </a:bodyPr>
          <a:lstStyle/>
          <a:p>
            <a:pPr algn="just"/>
            <a:r>
              <a:rPr lang="fa-IR" sz="2400" dirty="0" smtClean="0">
                <a:solidFill>
                  <a:schemeClr val="tx1">
                    <a:lumMod val="95000"/>
                    <a:lumOff val="5000"/>
                  </a:schemeClr>
                </a:solidFill>
                <a:cs typeface="B Nazanin" panose="00000400000000000000" pitchFamily="2" charset="-78"/>
              </a:rPr>
              <a:t>راههای انتقال‌ بيماري وبا به دو روش تماس مستقيم و غيرمستقيم است. وبا مي‌تواند از طريق تماس با چيزهايي آلوده به ميكروب وبا مانند دست دادن با دست‌هاي آلوده بيمار، تماس با استفراغ يا مواد دفعي بيمار، ملحفه و لوازم آلوده او مثل ليوان، ظروف و حوله و.... منتقل شود كه همه اين موارد، روش مستقيم انتقال بيماري است.</a:t>
            </a:r>
          </a:p>
          <a:p>
            <a:pPr algn="just"/>
            <a:r>
              <a:rPr lang="fa-IR" sz="2400" dirty="0" smtClean="0">
                <a:solidFill>
                  <a:schemeClr val="tx1">
                    <a:lumMod val="95000"/>
                    <a:lumOff val="5000"/>
                  </a:schemeClr>
                </a:solidFill>
                <a:cs typeface="B Nazanin" panose="00000400000000000000" pitchFamily="2" charset="-78"/>
              </a:rPr>
              <a:t> </a:t>
            </a:r>
          </a:p>
          <a:p>
            <a:pPr algn="just"/>
            <a:r>
              <a:rPr lang="fa-IR" sz="2400" dirty="0" smtClean="0">
                <a:solidFill>
                  <a:schemeClr val="tx1">
                    <a:lumMod val="95000"/>
                    <a:lumOff val="5000"/>
                  </a:schemeClr>
                </a:solidFill>
                <a:cs typeface="B Nazanin" panose="00000400000000000000" pitchFamily="2" charset="-78"/>
              </a:rPr>
              <a:t>در روش تماس غيرمستقيم بيماري وبا مي‌تواند از طريق خوردن آب آلوده به مدفوع مانند استفاده از چاهها، استخرها، جويبارها و درياچه‌هاي آلوده منتقل شود.</a:t>
            </a:r>
          </a:p>
          <a:p>
            <a:pPr algn="just"/>
            <a:r>
              <a:rPr lang="fa-IR" sz="2400" dirty="0" smtClean="0">
                <a:solidFill>
                  <a:schemeClr val="tx1">
                    <a:lumMod val="95000"/>
                    <a:lumOff val="5000"/>
                  </a:schemeClr>
                </a:solidFill>
                <a:cs typeface="B Nazanin" panose="00000400000000000000" pitchFamily="2" charset="-78"/>
              </a:rPr>
              <a:t> </a:t>
            </a:r>
          </a:p>
          <a:p>
            <a:pPr algn="just"/>
            <a:r>
              <a:rPr lang="fa-IR" sz="2400" dirty="0" smtClean="0">
                <a:solidFill>
                  <a:schemeClr val="tx1">
                    <a:lumMod val="95000"/>
                    <a:lumOff val="5000"/>
                  </a:schemeClr>
                </a:solidFill>
                <a:cs typeface="B Nazanin" panose="00000400000000000000" pitchFamily="2" charset="-78"/>
              </a:rPr>
              <a:t>خوردن سبزيجات و ميوه‌هاي خام آلوده، استفاده از غذاهاي پخته آلوده كه توسط دست آلوده و يا حشرات آلوده شده باشد، تغذيه كودكان با بطري به جاي شير مادر،استفاده از شيرو بستني آلوده كه از منابع غير مطمئن تهيه شده باشد، از ديگر راههاي انتقال وبا است.</a:t>
            </a:r>
          </a:p>
          <a:p>
            <a:endParaRPr lang="fa-IR" dirty="0"/>
          </a:p>
        </p:txBody>
      </p:sp>
    </p:spTree>
    <p:extLst>
      <p:ext uri="{BB962C8B-B14F-4D97-AF65-F5344CB8AC3E}">
        <p14:creationId xmlns:p14="http://schemas.microsoft.com/office/powerpoint/2010/main" val="1750698798"/>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80822" y="117811"/>
            <a:ext cx="7413939" cy="693558"/>
          </a:xfrm>
        </p:spPr>
        <p:txBody>
          <a:bodyPr>
            <a:normAutofit/>
          </a:bodyPr>
          <a:lstStyle/>
          <a:p>
            <a:pPr algn="r"/>
            <a:r>
              <a:rPr lang="fa-IR" sz="3200" dirty="0" smtClean="0">
                <a:solidFill>
                  <a:srgbClr val="FF0000"/>
                </a:solidFill>
                <a:cs typeface="B Nazanin" panose="00000400000000000000" pitchFamily="2" charset="-78"/>
              </a:rPr>
              <a:t>*راههای پیشگیری از بیماری وبا:</a:t>
            </a:r>
            <a:endParaRPr lang="fa-IR" sz="3200" dirty="0">
              <a:solidFill>
                <a:srgbClr val="FF0000"/>
              </a:solidFill>
              <a:cs typeface="B Nazanin" panose="00000400000000000000" pitchFamily="2" charset="-78"/>
            </a:endParaRPr>
          </a:p>
        </p:txBody>
      </p:sp>
      <p:sp>
        <p:nvSpPr>
          <p:cNvPr id="3" name="Subtitle 2"/>
          <p:cNvSpPr>
            <a:spLocks noGrp="1"/>
          </p:cNvSpPr>
          <p:nvPr>
            <p:ph type="subTitle" idx="1"/>
          </p:nvPr>
        </p:nvSpPr>
        <p:spPr>
          <a:xfrm>
            <a:off x="605308" y="1081825"/>
            <a:ext cx="9169758" cy="5241702"/>
          </a:xfrm>
        </p:spPr>
        <p:txBody>
          <a:bodyPr>
            <a:normAutofit fontScale="92500" lnSpcReduction="10000"/>
          </a:bodyPr>
          <a:lstStyle/>
          <a:p>
            <a:pPr algn="just"/>
            <a:r>
              <a:rPr lang="fa-IR" sz="2600" dirty="0" smtClean="0">
                <a:solidFill>
                  <a:schemeClr val="tx1">
                    <a:lumMod val="95000"/>
                    <a:lumOff val="5000"/>
                  </a:schemeClr>
                </a:solidFill>
                <a:cs typeface="B Nazanin" panose="00000400000000000000" pitchFamily="2" charset="-78"/>
              </a:rPr>
              <a:t>1- سعی کنیم برای نوشیدن آب ، شستشوی ظروف ، خوردن سبزیجات از آب لوله کشی کلردار استفاده کنیم. در غیر این صورت آب را بجوشانیم و پس از سرد شدن مصرف کنیم.</a:t>
            </a:r>
          </a:p>
          <a:p>
            <a:pPr algn="just"/>
            <a:r>
              <a:rPr lang="fa-IR" sz="2600" dirty="0" smtClean="0">
                <a:solidFill>
                  <a:schemeClr val="tx1">
                    <a:lumMod val="95000"/>
                    <a:lumOff val="5000"/>
                  </a:schemeClr>
                </a:solidFill>
                <a:cs typeface="B Nazanin" panose="00000400000000000000" pitchFamily="2" charset="-78"/>
              </a:rPr>
              <a:t> </a:t>
            </a:r>
          </a:p>
          <a:p>
            <a:pPr algn="just"/>
            <a:r>
              <a:rPr lang="fa-IR" sz="2600" dirty="0" smtClean="0">
                <a:solidFill>
                  <a:schemeClr val="tx1">
                    <a:lumMod val="95000"/>
                    <a:lumOff val="5000"/>
                  </a:schemeClr>
                </a:solidFill>
                <a:cs typeface="B Nazanin" panose="00000400000000000000" pitchFamily="2" charset="-78"/>
              </a:rPr>
              <a:t>2- در زمان شيوع وبا از خوردن سبزيجات خام پرهيز شود. وسبزیجات و میوه‌ها را قبل از مصرف با محلول پرکلرین گندزدایی و پس از شستن با آب سالم مصرف کنیم.</a:t>
            </a:r>
          </a:p>
          <a:p>
            <a:pPr algn="just"/>
            <a:r>
              <a:rPr lang="fa-IR" sz="2600" dirty="0" smtClean="0">
                <a:solidFill>
                  <a:schemeClr val="tx1">
                    <a:lumMod val="95000"/>
                    <a:lumOff val="5000"/>
                  </a:schemeClr>
                </a:solidFill>
                <a:cs typeface="B Nazanin" panose="00000400000000000000" pitchFamily="2" charset="-78"/>
              </a:rPr>
              <a:t> </a:t>
            </a:r>
          </a:p>
          <a:p>
            <a:pPr algn="just"/>
            <a:r>
              <a:rPr lang="fa-IR" sz="2600" dirty="0" smtClean="0">
                <a:solidFill>
                  <a:schemeClr val="tx1">
                    <a:lumMod val="95000"/>
                    <a:lumOff val="5000"/>
                  </a:schemeClr>
                </a:solidFill>
                <a:cs typeface="B Nazanin" panose="00000400000000000000" pitchFamily="2" charset="-78"/>
              </a:rPr>
              <a:t>3- از خوردن ماهی خام یا کم پخته که از آب آلوده گرفته شده، اجتناب کنیم.</a:t>
            </a:r>
          </a:p>
          <a:p>
            <a:pPr algn="just"/>
            <a:r>
              <a:rPr lang="fa-IR" sz="2600" dirty="0" smtClean="0">
                <a:solidFill>
                  <a:schemeClr val="tx1">
                    <a:lumMod val="95000"/>
                    <a:lumOff val="5000"/>
                  </a:schemeClr>
                </a:solidFill>
                <a:cs typeface="B Nazanin" panose="00000400000000000000" pitchFamily="2" charset="-78"/>
              </a:rPr>
              <a:t> </a:t>
            </a:r>
          </a:p>
          <a:p>
            <a:pPr algn="just"/>
            <a:r>
              <a:rPr lang="fa-IR" sz="2600" dirty="0" smtClean="0">
                <a:solidFill>
                  <a:schemeClr val="tx1">
                    <a:lumMod val="95000"/>
                    <a:lumOff val="5000"/>
                  </a:schemeClr>
                </a:solidFill>
                <a:cs typeface="B Nazanin" panose="00000400000000000000" pitchFamily="2" charset="-78"/>
              </a:rPr>
              <a:t>4- به دیگران توصیه کنیم از شنا کردن در استخرهای عمومی و از خوردن آبمیوه و ساندویچ یا هر غذایی که احتمال داده می شود آلوده باشد، جدا خودداری کنند.</a:t>
            </a:r>
          </a:p>
          <a:p>
            <a:pPr algn="just"/>
            <a:r>
              <a:rPr lang="fa-IR" sz="2600" dirty="0" smtClean="0">
                <a:solidFill>
                  <a:schemeClr val="tx1">
                    <a:lumMod val="95000"/>
                    <a:lumOff val="5000"/>
                  </a:schemeClr>
                </a:solidFill>
                <a:cs typeface="B Nazanin" panose="00000400000000000000" pitchFamily="2" charset="-78"/>
              </a:rPr>
              <a:t> </a:t>
            </a:r>
          </a:p>
          <a:p>
            <a:pPr algn="just"/>
            <a:r>
              <a:rPr lang="fa-IR" sz="2600" dirty="0" smtClean="0">
                <a:solidFill>
                  <a:schemeClr val="tx1">
                    <a:lumMod val="95000"/>
                    <a:lumOff val="5000"/>
                  </a:schemeClr>
                </a:solidFill>
                <a:cs typeface="B Nazanin" panose="00000400000000000000" pitchFamily="2" charset="-78"/>
              </a:rPr>
              <a:t>5- قبل از غذا خوردن و بعد از رفتن به توالت، دست‌های خود را با آب و صابون خوب بشویید.</a:t>
            </a:r>
          </a:p>
          <a:p>
            <a:endParaRPr lang="fa-IR" dirty="0"/>
          </a:p>
        </p:txBody>
      </p:sp>
    </p:spTree>
    <p:extLst>
      <p:ext uri="{BB962C8B-B14F-4D97-AF65-F5344CB8AC3E}">
        <p14:creationId xmlns:p14="http://schemas.microsoft.com/office/powerpoint/2010/main" val="765423315"/>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28706" b="28706"/>
          <a:stretch>
            <a:fillRect/>
          </a:stretch>
        </p:blipFill>
        <p:spPr>
          <a:xfrm>
            <a:off x="4772024" y="609600"/>
            <a:ext cx="6316686" cy="5259388"/>
          </a:xfrm>
        </p:spPr>
      </p:pic>
      <p:sp>
        <p:nvSpPr>
          <p:cNvPr id="4" name="Text Placeholder 3"/>
          <p:cNvSpPr>
            <a:spLocks noGrp="1"/>
          </p:cNvSpPr>
          <p:nvPr>
            <p:ph type="body" sz="half" idx="2"/>
          </p:nvPr>
        </p:nvSpPr>
        <p:spPr>
          <a:xfrm>
            <a:off x="540914" y="987425"/>
            <a:ext cx="3889418" cy="4881563"/>
          </a:xfrm>
        </p:spPr>
        <p:txBody>
          <a:bodyPr>
            <a:normAutofit fontScale="92500"/>
          </a:bodyPr>
          <a:lstStyle/>
          <a:p>
            <a:r>
              <a:rPr lang="fa-IR" dirty="0" smtClean="0"/>
              <a:t> </a:t>
            </a:r>
            <a:endParaRPr lang="fa-IR" dirty="0" smtClean="0">
              <a:solidFill>
                <a:schemeClr val="tx1">
                  <a:lumMod val="95000"/>
                  <a:lumOff val="5000"/>
                </a:schemeClr>
              </a:solidFill>
            </a:endParaRPr>
          </a:p>
          <a:p>
            <a:pPr algn="just"/>
            <a:r>
              <a:rPr lang="fa-IR" sz="2400" dirty="0" smtClean="0">
                <a:solidFill>
                  <a:schemeClr val="tx1">
                    <a:lumMod val="95000"/>
                    <a:lumOff val="5000"/>
                  </a:schemeClr>
                </a:solidFill>
                <a:cs typeface="B Nazanin" panose="00000400000000000000" pitchFamily="2" charset="-78"/>
              </a:rPr>
              <a:t>6- از آشامیدن آب‌های مشكوك در پارك‌ها، باغ‌ها و فضای سبز جداً اجتناب كنید</a:t>
            </a:r>
          </a:p>
          <a:p>
            <a:pPr algn="just"/>
            <a:r>
              <a:rPr lang="fa-IR" sz="2400" dirty="0" smtClean="0">
                <a:solidFill>
                  <a:schemeClr val="tx1">
                    <a:lumMod val="95000"/>
                    <a:lumOff val="5000"/>
                  </a:schemeClr>
                </a:solidFill>
                <a:cs typeface="B Nazanin" panose="00000400000000000000" pitchFamily="2" charset="-78"/>
              </a:rPr>
              <a:t> </a:t>
            </a:r>
          </a:p>
          <a:p>
            <a:pPr algn="just"/>
            <a:r>
              <a:rPr lang="fa-IR" sz="2400" dirty="0" smtClean="0">
                <a:solidFill>
                  <a:schemeClr val="tx1">
                    <a:lumMod val="95000"/>
                    <a:lumOff val="5000"/>
                  </a:schemeClr>
                </a:solidFill>
                <a:cs typeface="B Nazanin" panose="00000400000000000000" pitchFamily="2" charset="-78"/>
              </a:rPr>
              <a:t>7- از مصرف مواد غذایی، آب میوه و آب هویج، معجون و دیگر مواد خوراكی و نوشیدنی‌های كه توسط فروشندگان دوره گرد عرضه می‌گردد جداً خودداری كنید</a:t>
            </a:r>
          </a:p>
          <a:p>
            <a:pPr algn="just"/>
            <a:r>
              <a:rPr lang="fa-IR" sz="2400" dirty="0" smtClean="0">
                <a:solidFill>
                  <a:schemeClr val="tx1">
                    <a:lumMod val="95000"/>
                    <a:lumOff val="5000"/>
                  </a:schemeClr>
                </a:solidFill>
                <a:cs typeface="B Nazanin" panose="00000400000000000000" pitchFamily="2" charset="-78"/>
              </a:rPr>
              <a:t> </a:t>
            </a:r>
          </a:p>
          <a:p>
            <a:pPr algn="just"/>
            <a:r>
              <a:rPr lang="fa-IR" sz="2400" dirty="0" smtClean="0">
                <a:solidFill>
                  <a:schemeClr val="tx1">
                    <a:lumMod val="95000"/>
                    <a:lumOff val="5000"/>
                  </a:schemeClr>
                </a:solidFill>
                <a:cs typeface="B Nazanin" panose="00000400000000000000" pitchFamily="2" charset="-78"/>
              </a:rPr>
              <a:t>8- حتی الامكان از غذاهای طبخ شده در منزل استفاده كنید</a:t>
            </a:r>
          </a:p>
          <a:p>
            <a:r>
              <a:rPr lang="fa-IR" sz="2400" dirty="0" smtClean="0">
                <a:solidFill>
                  <a:schemeClr val="tx1">
                    <a:lumMod val="95000"/>
                    <a:lumOff val="5000"/>
                  </a:schemeClr>
                </a:solidFill>
                <a:cs typeface="B Nazanin" panose="00000400000000000000" pitchFamily="2" charset="-78"/>
              </a:rPr>
              <a:t> </a:t>
            </a:r>
          </a:p>
          <a:p>
            <a:endParaRPr lang="fa-IR" dirty="0"/>
          </a:p>
        </p:txBody>
      </p:sp>
    </p:spTree>
    <p:extLst>
      <p:ext uri="{BB962C8B-B14F-4D97-AF65-F5344CB8AC3E}">
        <p14:creationId xmlns:p14="http://schemas.microsoft.com/office/powerpoint/2010/main" val="234358109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0963" y="851908"/>
            <a:ext cx="9144000" cy="5226922"/>
          </a:xfrm>
        </p:spPr>
        <p:txBody>
          <a:bodyPr>
            <a:noAutofit/>
          </a:bodyPr>
          <a:lstStyle/>
          <a:p>
            <a:pPr algn="just"/>
            <a:r>
              <a:rPr lang="fa-IR" sz="2400" dirty="0" smtClean="0">
                <a:solidFill>
                  <a:schemeClr val="tx1">
                    <a:lumMod val="95000"/>
                    <a:lumOff val="5000"/>
                  </a:schemeClr>
                </a:solidFill>
                <a:cs typeface="B Nazanin" panose="00000400000000000000" pitchFamily="2" charset="-78"/>
              </a:rPr>
              <a:t>9- مواد خوراكی را در ظروف سر بسته، دور از مگس و حشرات نگه‌داری كنید.</a:t>
            </a:r>
            <a:br>
              <a:rPr lang="fa-IR" sz="2400" dirty="0" smtClean="0">
                <a:solidFill>
                  <a:schemeClr val="tx1">
                    <a:lumMod val="95000"/>
                    <a:lumOff val="5000"/>
                  </a:schemeClr>
                </a:solidFill>
                <a:cs typeface="B Nazanin" panose="00000400000000000000" pitchFamily="2" charset="-78"/>
              </a:rPr>
            </a:br>
            <a:r>
              <a:rPr lang="fa-IR" sz="2400" dirty="0" smtClean="0">
                <a:solidFill>
                  <a:schemeClr val="tx1">
                    <a:lumMod val="95000"/>
                    <a:lumOff val="5000"/>
                  </a:schemeClr>
                </a:solidFill>
                <a:cs typeface="B Nazanin" panose="00000400000000000000" pitchFamily="2" charset="-78"/>
              </a:rPr>
              <a:t> </a:t>
            </a:r>
            <a:br>
              <a:rPr lang="fa-IR" sz="2400" dirty="0" smtClean="0">
                <a:solidFill>
                  <a:schemeClr val="tx1">
                    <a:lumMod val="95000"/>
                    <a:lumOff val="5000"/>
                  </a:schemeClr>
                </a:solidFill>
                <a:cs typeface="B Nazanin" panose="00000400000000000000" pitchFamily="2" charset="-78"/>
              </a:rPr>
            </a:br>
            <a:r>
              <a:rPr lang="fa-IR" sz="2400" dirty="0" smtClean="0">
                <a:solidFill>
                  <a:schemeClr val="tx1">
                    <a:lumMod val="95000"/>
                    <a:lumOff val="5000"/>
                  </a:schemeClr>
                </a:solidFill>
                <a:cs typeface="B Nazanin" panose="00000400000000000000" pitchFamily="2" charset="-78"/>
              </a:rPr>
              <a:t>10- زباله را در كیسه‌های مخصوص زباله نگه‌داری و در محل مناسبی دفع كنید.</a:t>
            </a:r>
            <a:br>
              <a:rPr lang="fa-IR" sz="2400" dirty="0" smtClean="0">
                <a:solidFill>
                  <a:schemeClr val="tx1">
                    <a:lumMod val="95000"/>
                    <a:lumOff val="5000"/>
                  </a:schemeClr>
                </a:solidFill>
                <a:cs typeface="B Nazanin" panose="00000400000000000000" pitchFamily="2" charset="-78"/>
              </a:rPr>
            </a:br>
            <a:r>
              <a:rPr lang="fa-IR" sz="2400" dirty="0" smtClean="0">
                <a:solidFill>
                  <a:schemeClr val="tx1">
                    <a:lumMod val="95000"/>
                    <a:lumOff val="5000"/>
                  </a:schemeClr>
                </a:solidFill>
                <a:cs typeface="B Nazanin" panose="00000400000000000000" pitchFamily="2" charset="-78"/>
              </a:rPr>
              <a:t> </a:t>
            </a:r>
            <a:br>
              <a:rPr lang="fa-IR" sz="2400" dirty="0" smtClean="0">
                <a:solidFill>
                  <a:schemeClr val="tx1">
                    <a:lumMod val="95000"/>
                    <a:lumOff val="5000"/>
                  </a:schemeClr>
                </a:solidFill>
                <a:cs typeface="B Nazanin" panose="00000400000000000000" pitchFamily="2" charset="-78"/>
              </a:rPr>
            </a:br>
            <a:r>
              <a:rPr lang="fa-IR" sz="2400" dirty="0" smtClean="0">
                <a:solidFill>
                  <a:schemeClr val="tx1">
                    <a:lumMod val="95000"/>
                    <a:lumOff val="5000"/>
                  </a:schemeClr>
                </a:solidFill>
                <a:cs typeface="B Nazanin" panose="00000400000000000000" pitchFamily="2" charset="-78"/>
              </a:rPr>
              <a:t>11- غذاها باید تازه به تازه و به اندازه نیاز در یخچال و دور از دسترس حشرات و مگس نگه‌داری شود و از قرار دادن سبزی و میوه‌جات نشسته در یخچال جداً خودداری كنید</a:t>
            </a:r>
            <a:br>
              <a:rPr lang="fa-IR" sz="2400" dirty="0" smtClean="0">
                <a:solidFill>
                  <a:schemeClr val="tx1">
                    <a:lumMod val="95000"/>
                    <a:lumOff val="5000"/>
                  </a:schemeClr>
                </a:solidFill>
                <a:cs typeface="B Nazanin" panose="00000400000000000000" pitchFamily="2" charset="-78"/>
              </a:rPr>
            </a:br>
            <a:r>
              <a:rPr lang="fa-IR" sz="2400" dirty="0" smtClean="0">
                <a:solidFill>
                  <a:schemeClr val="tx1">
                    <a:lumMod val="95000"/>
                    <a:lumOff val="5000"/>
                  </a:schemeClr>
                </a:solidFill>
                <a:cs typeface="B Nazanin" panose="00000400000000000000" pitchFamily="2" charset="-78"/>
              </a:rPr>
              <a:t> </a:t>
            </a:r>
            <a:br>
              <a:rPr lang="fa-IR" sz="2400" dirty="0" smtClean="0">
                <a:solidFill>
                  <a:schemeClr val="tx1">
                    <a:lumMod val="95000"/>
                    <a:lumOff val="5000"/>
                  </a:schemeClr>
                </a:solidFill>
                <a:cs typeface="B Nazanin" panose="00000400000000000000" pitchFamily="2" charset="-78"/>
              </a:rPr>
            </a:br>
            <a:r>
              <a:rPr lang="fa-IR" sz="2400" dirty="0" smtClean="0">
                <a:solidFill>
                  <a:schemeClr val="tx1">
                    <a:lumMod val="95000"/>
                    <a:lumOff val="5000"/>
                  </a:schemeClr>
                </a:solidFill>
                <a:cs typeface="B Nazanin" panose="00000400000000000000" pitchFamily="2" charset="-78"/>
              </a:rPr>
              <a:t>12- حتما بعد از غذا چند قطره آب ليمو يا ليمو ترش تازه استفاده شود.</a:t>
            </a:r>
            <a:br>
              <a:rPr lang="fa-IR" sz="2400" dirty="0" smtClean="0">
                <a:solidFill>
                  <a:schemeClr val="tx1">
                    <a:lumMod val="95000"/>
                    <a:lumOff val="5000"/>
                  </a:schemeClr>
                </a:solidFill>
                <a:cs typeface="B Nazanin" panose="00000400000000000000" pitchFamily="2" charset="-78"/>
              </a:rPr>
            </a:br>
            <a:r>
              <a:rPr lang="fa-IR" sz="2400" dirty="0" smtClean="0">
                <a:solidFill>
                  <a:schemeClr val="tx1">
                    <a:lumMod val="95000"/>
                    <a:lumOff val="5000"/>
                  </a:schemeClr>
                </a:solidFill>
                <a:cs typeface="B Nazanin" panose="00000400000000000000" pitchFamily="2" charset="-78"/>
              </a:rPr>
              <a:t/>
            </a:r>
            <a:br>
              <a:rPr lang="fa-IR" sz="2400" dirty="0" smtClean="0">
                <a:solidFill>
                  <a:schemeClr val="tx1">
                    <a:lumMod val="95000"/>
                    <a:lumOff val="5000"/>
                  </a:schemeClr>
                </a:solidFill>
                <a:cs typeface="B Nazanin" panose="00000400000000000000" pitchFamily="2" charset="-78"/>
              </a:rPr>
            </a:br>
            <a:r>
              <a:rPr lang="fa-IR" sz="2400" dirty="0" smtClean="0">
                <a:solidFill>
                  <a:schemeClr val="tx1">
                    <a:lumMod val="95000"/>
                    <a:lumOff val="5000"/>
                  </a:schemeClr>
                </a:solidFill>
                <a:cs typeface="B Nazanin" panose="00000400000000000000" pitchFamily="2" charset="-78"/>
              </a:rPr>
              <a:t>13- همیشه از شیر و فرآورده‌های لبنی پاستوریزه استفاده كنید یا شیر را به مدت20 دقیقه قبل از مصرف جوشاند.</a:t>
            </a:r>
            <a:br>
              <a:rPr lang="fa-IR" sz="2400" dirty="0" smtClean="0">
                <a:solidFill>
                  <a:schemeClr val="tx1">
                    <a:lumMod val="95000"/>
                    <a:lumOff val="5000"/>
                  </a:schemeClr>
                </a:solidFill>
                <a:cs typeface="B Nazanin" panose="00000400000000000000" pitchFamily="2" charset="-78"/>
              </a:rPr>
            </a:br>
            <a:r>
              <a:rPr lang="fa-IR" sz="2400" dirty="0" smtClean="0">
                <a:cs typeface="B Nazanin" panose="00000400000000000000" pitchFamily="2" charset="-78"/>
              </a:rPr>
              <a:t/>
            </a:r>
            <a:br>
              <a:rPr lang="fa-IR" sz="2400" dirty="0" smtClean="0">
                <a:cs typeface="B Nazanin" panose="00000400000000000000" pitchFamily="2" charset="-78"/>
              </a:rPr>
            </a:br>
            <a:endParaRPr lang="fa-IR" sz="2400" dirty="0">
              <a:cs typeface="B Nazanin" panose="00000400000000000000" pitchFamily="2" charset="-78"/>
            </a:endParaRPr>
          </a:p>
        </p:txBody>
      </p:sp>
    </p:spTree>
    <p:extLst>
      <p:ext uri="{BB962C8B-B14F-4D97-AF65-F5344CB8AC3E}">
        <p14:creationId xmlns:p14="http://schemas.microsoft.com/office/powerpoint/2010/main" val="356658528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125</TotalTime>
  <Words>725</Words>
  <Application>Microsoft Office PowerPoint</Application>
  <PresentationFormat>Widescreen</PresentationFormat>
  <Paragraphs>41</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B Nazanin</vt:lpstr>
      <vt:lpstr>Calibri</vt:lpstr>
      <vt:lpstr>Tahoma</vt:lpstr>
      <vt:lpstr>Trebuchet MS</vt:lpstr>
      <vt:lpstr>Wingdings 3</vt:lpstr>
      <vt:lpstr>Facet</vt:lpstr>
      <vt:lpstr>به نام خدا</vt:lpstr>
      <vt:lpstr>*موضوع *</vt:lpstr>
      <vt:lpstr>*تعریف بیماری:</vt:lpstr>
      <vt:lpstr>*علائم بیماری وبا:</vt:lpstr>
      <vt:lpstr>*دوره واگیری:</vt:lpstr>
      <vt:lpstr>*راههای انتقال وبا:</vt:lpstr>
      <vt:lpstr>*راههای پیشگیری از بیماری وبا:</vt:lpstr>
      <vt:lpstr>PowerPoint Presentation</vt:lpstr>
      <vt:lpstr>9- مواد خوراكی را در ظروف سر بسته، دور از مگس و حشرات نگه‌داری كنید.   10- زباله را در كیسه‌های مخصوص زباله نگه‌داری و در محل مناسبی دفع كنید.   11- غذاها باید تازه به تازه و به اندازه نیاز در یخچال و دور از دسترس حشرات و مگس نگه‌داری شود و از قرار دادن سبزی و میوه‌جات نشسته در یخچال جداً خودداری كنید   12- حتما بعد از غذا چند قطره آب ليمو يا ليمو ترش تازه استفاده شود.  13- همیشه از شیر و فرآورده‌های لبنی پاستوریزه استفاده كنید یا شیر را به مدت20 دقیقه قبل از مصرف جوشاند.  </vt:lpstr>
      <vt:lpstr>14- در موقع خرید و حمل مواد غذایی، اقلامی مثل نان را كه قابل شستشو و پختن مجدد نیستند را در كنار میوه و سبزیجات نشسته وگوشت خام قرار ندهید.   15- براي تهيه يخ خوراكي از آب جوشيده سرد شده استفاده شود در صورتي كه از يخ به عنوان يك منبع سرد كننده براي نگهداري مواد غذايي استفاده يا آب سرد استفاده مي‌شود، بايستي آنها را در پوشش مناسب قرار داد   16- غذاهاي پخته شده مانند كوكو و .... را قبل از مصرف بايستي به حرارت داغ رساند و خورشتها را قبل از مصرف جوشاند.   17- در مسافرت‌ها حتما از ليوان شخصي، آب جوشيده و ميوه‌هاي قابل پوست كندن استفاده شود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dc:title>
  <dc:creator>Farzad Adeli</dc:creator>
  <cp:lastModifiedBy>pcc</cp:lastModifiedBy>
  <cp:revision>16</cp:revision>
  <dcterms:created xsi:type="dcterms:W3CDTF">2016-03-02T14:49:57Z</dcterms:created>
  <dcterms:modified xsi:type="dcterms:W3CDTF">2016-05-10T09:02:29Z</dcterms:modified>
</cp:coreProperties>
</file>